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12192000"/>
  <p:notesSz cx="6858000" cy="9144000"/>
  <p:embeddedFontLst>
    <p:embeddedFont>
      <p:font typeface="Limelight"/>
      <p:regular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j13Cb2AnI6NfevbS2l24QMb8t8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73D5BEF-2F8C-4A0B-95C2-E2470172FB21}">
  <a:tblStyle styleId="{573D5BEF-2F8C-4A0B-95C2-E2470172F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Limelight-regular.fntdata"/><Relationship Id="rId43" Type="http://schemas.openxmlformats.org/officeDocument/2006/relationships/slide" Target="slides/slide37.xml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CenturyGothic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3" Type="http://customschemas.google.com/relationships/presentationmetadata" Target="meta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 de Descanso</a:t>
            </a:r>
            <a:endParaRPr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e25132b6_5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e25132b6_5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60e25132b6_5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053b2f6b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6053b2f6b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de Transição para o inicio da explicação das oficinas. </a:t>
            </a:r>
            <a:endParaRPr/>
          </a:p>
        </p:txBody>
      </p:sp>
      <p:sp>
        <p:nvSpPr>
          <p:cNvPr id="173" name="Google Shape;173;g6053b2f6b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053b2f6b6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6053b2f6b6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6053b2f6b6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65ffc3f5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6065ffc3f5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6065ffc3f5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f45a0bb94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5f45a0bb94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5f45a0bb94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065ffc3f5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065ffc3f5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6065ffc3f5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f45a0bb94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5f45a0bb94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f45a0bb94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65ffc3f5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6065ffc3f5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065ffc3f5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e25132b6_11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60e25132b6_11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de Transição para o inicio da explicação das oficinas. </a:t>
            </a:r>
            <a:endParaRPr/>
          </a:p>
        </p:txBody>
      </p:sp>
      <p:sp>
        <p:nvSpPr>
          <p:cNvPr id="228" name="Google Shape;228;g60e25132b6_11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e25132b6_1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60e25132b6_1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60e25132b6_1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f45a0bb9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f45a0bb9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5f45a0bb9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3b2f6b6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6053b2f6b6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053b2f6b6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45a0bb94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5f45a0bb94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5f45a0bb94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065ffc3f5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6065ffc3f5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de Transição para o inicio da explicação das oficinas. </a:t>
            </a:r>
            <a:endParaRPr/>
          </a:p>
        </p:txBody>
      </p:sp>
      <p:sp>
        <p:nvSpPr>
          <p:cNvPr id="260" name="Google Shape;260;g6065ffc3f5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053b2f6b6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6053b2f6b6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6053b2f6b6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45a0bb94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5f45a0bb94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5f45a0bb94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065ffc3f5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6065ffc3f5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065ffc3f5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0e25132b6_14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60e25132b6_14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0e25132b6_14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0e25132b6_1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60e25132b6_1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de Transição para o inicio da explicação das oficinas. </a:t>
            </a:r>
            <a:endParaRPr/>
          </a:p>
        </p:txBody>
      </p:sp>
      <p:sp>
        <p:nvSpPr>
          <p:cNvPr id="300" name="Google Shape;300;g60e25132b6_1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0e25132b6_1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60e25132b6_1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60e25132b6_1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065ffc3f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6065ffc3f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6065ffc3f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e25132b6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60e25132b6_2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60e25132b6_2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0e25132b6_5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0e25132b6_5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60e25132b6_5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45a0bb94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5f45a0bb94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f45a0bb94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0e25132b6_5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0e25132b6_5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60e25132b6_5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065ffc3f5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065ffc3f5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6065ffc3f5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0e25132b6_1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60e25132b6_1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de Transição para o inicio da explicação das oficinas. </a:t>
            </a:r>
            <a:endParaRPr/>
          </a:p>
        </p:txBody>
      </p:sp>
      <p:sp>
        <p:nvSpPr>
          <p:cNvPr id="357" name="Google Shape;357;g60e25132b6_1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0e25132b6_11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60e25132b6_11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60e25132b6_11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0e25132b6_11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60e25132b6_1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0e25132b6_11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065ffc3f5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6065ffc3f5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6065ffc3f5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0e25132b6_2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60e25132b6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60e25132b6_2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065ffc3f5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6065ffc3f5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6065ffc3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065ffc3f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6065ffc3f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6065ffc3f5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065ffc3f5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065ffc3f5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065ffc3f5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e25132b6_1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e25132b6_1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60e25132b6_18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6000"/>
              <a:buFont typeface="Arial"/>
              <a:buNone/>
              <a:defRPr sz="6000">
                <a:solidFill>
                  <a:srgbClr val="ED7D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837" y="0"/>
            <a:ext cx="12199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22811" l="25240" r="6063" t="1833"/>
          <a:stretch/>
        </p:blipFill>
        <p:spPr>
          <a:xfrm flipH="1">
            <a:off x="516247" y="866979"/>
            <a:ext cx="5107184" cy="598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51" y="2475561"/>
            <a:ext cx="7534457" cy="322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0726" y="1707298"/>
            <a:ext cx="2660207" cy="315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0e25132b6_5_15"/>
          <p:cNvSpPr txBox="1"/>
          <p:nvPr/>
        </p:nvSpPr>
        <p:spPr>
          <a:xfrm>
            <a:off x="718375" y="1525775"/>
            <a:ext cx="107757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condição compara duas coisas, retorna se a condição é verdadeira ou falsa, baseando-se nisso executa o </a:t>
            </a:r>
            <a:r>
              <a:rPr lang="pt-BR" sz="28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próximo</a:t>
            </a:r>
            <a:r>
              <a:rPr lang="pt-BR" sz="2800">
                <a:solidFill>
                  <a:srgbClr val="0B539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passo.</a:t>
            </a:r>
            <a:endParaRPr sz="2800">
              <a:solidFill>
                <a:srgbClr val="0B539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g60e25132b6_5_15"/>
          <p:cNvSpPr/>
          <p:nvPr/>
        </p:nvSpPr>
        <p:spPr>
          <a:xfrm>
            <a:off x="2563050" y="3035375"/>
            <a:ext cx="7065900" cy="169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idade 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'Voce eh mais velho que o meu irmao!'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8" name="Google Shape;168;g60e25132b6_5_15"/>
          <p:cNvSpPr/>
          <p:nvPr/>
        </p:nvSpPr>
        <p:spPr>
          <a:xfrm>
            <a:off x="2563050" y="4832400"/>
            <a:ext cx="7065900" cy="1873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idade 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8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8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8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'Voce eh mais velho que o meu irmao!'</a:t>
            </a:r>
            <a:r>
              <a:rPr lang="pt-BR" sz="18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9" name="Google Shape;169;g60e25132b6_5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 </a:t>
            </a:r>
            <a:endParaRPr sz="42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53b2f6b6_1_0"/>
          <p:cNvSpPr txBox="1"/>
          <p:nvPr/>
        </p:nvSpPr>
        <p:spPr>
          <a:xfrm>
            <a:off x="3352799" y="2130377"/>
            <a:ext cx="642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Code like a girl!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76" name="Google Shape;176;g6053b2f6b6_1_0"/>
          <p:cNvPicPr preferRelativeResize="0"/>
          <p:nvPr/>
        </p:nvPicPr>
        <p:blipFill rotWithShape="1">
          <a:blip r:embed="rId3">
            <a:alphaModFix/>
          </a:blip>
          <a:srcRect b="0" l="0" r="0" t="20229"/>
          <a:stretch/>
        </p:blipFill>
        <p:spPr>
          <a:xfrm>
            <a:off x="769301" y="3158636"/>
            <a:ext cx="10653398" cy="36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6053b2f6b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969" y="999639"/>
            <a:ext cx="2574063" cy="102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053b2f6b6_1_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4" name="Google Shape;184;g6053b2f6b6_1_7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Faça um programa que leia da tela três números e diga qual é o maior deles. 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Lembre-se da sintaxe condicional em </a:t>
            </a:r>
            <a:r>
              <a:rPr i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Python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g6053b2f6b6_1_7"/>
          <p:cNvSpPr txBox="1"/>
          <p:nvPr>
            <p:ph idx="4294967295" type="body"/>
          </p:nvPr>
        </p:nvSpPr>
        <p:spPr>
          <a:xfrm>
            <a:off x="2998200" y="3429000"/>
            <a:ext cx="6195600" cy="9702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" name="Google Shape;186;g6053b2f6b6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225" y="5569225"/>
            <a:ext cx="1288775" cy="12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065ffc3f5_0_5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93" name="Google Shape;193;g6065ffc3f5_0_50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Faça um programa que pergunte o preço de três produtos e informe qual produto você deve comprar, sabendo que a decisão é sempre pelo mais barato. 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g6065ffc3f5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200" y="5287625"/>
            <a:ext cx="1579800" cy="1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f45a0bb94_0_52"/>
          <p:cNvSpPr txBox="1"/>
          <p:nvPr>
            <p:ph type="ctrTitle"/>
          </p:nvPr>
        </p:nvSpPr>
        <p:spPr>
          <a:xfrm>
            <a:off x="0" y="294607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1" name="Google Shape;201;g5f45a0bb94_0_52"/>
          <p:cNvSpPr txBox="1"/>
          <p:nvPr/>
        </p:nvSpPr>
        <p:spPr>
          <a:xfrm>
            <a:off x="554175" y="1206950"/>
            <a:ext cx="10960500" cy="3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Assim como usamos 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fazer algo quando a condição dada é verdadeira, podemos usar expressões condicionais para fazer algo quando a condição é falsa.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truque aqui é usar expressões com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seguidas de expressões com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else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O uso do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else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dá-se pela seguinte sintaxe: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g5f45a0bb94_0_52"/>
          <p:cNvSpPr txBox="1"/>
          <p:nvPr>
            <p:ph idx="4294967295" type="body"/>
          </p:nvPr>
        </p:nvSpPr>
        <p:spPr>
          <a:xfrm>
            <a:off x="3200900" y="4752050"/>
            <a:ext cx="6195600" cy="19419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else:</a:t>
            </a:r>
            <a:endParaRPr b="1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outra coisa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065ffc3f5_0_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 </a:t>
            </a:r>
            <a:endParaRPr sz="42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9" name="Google Shape;209;g6065ffc3f5_0_82"/>
          <p:cNvSpPr/>
          <p:nvPr/>
        </p:nvSpPr>
        <p:spPr>
          <a:xfrm>
            <a:off x="2563050" y="2454800"/>
            <a:ext cx="7065900" cy="264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'Voce quer ouvir uma piada?'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idade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'O porco caiu na lama.'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'Shh, eh um segredo!'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45a0bb94_0_57"/>
          <p:cNvSpPr txBox="1"/>
          <p:nvPr>
            <p:ph type="ctrTitle"/>
          </p:nvPr>
        </p:nvSpPr>
        <p:spPr>
          <a:xfrm>
            <a:off x="0" y="32628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6" name="Google Shape;216;g5f45a0bb94_0_57"/>
          <p:cNvSpPr txBox="1"/>
          <p:nvPr/>
        </p:nvSpPr>
        <p:spPr>
          <a:xfrm>
            <a:off x="537250" y="1436775"/>
            <a:ext cx="11203200" cy="51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elif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um modo de estender expressões condicionais ainda mais.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uso do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elif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else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dá-se pela seguinte sintaxe: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 pode utilizar quantos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elif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quiser!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 com a indentação!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g5f45a0bb94_0_57"/>
          <p:cNvSpPr txBox="1"/>
          <p:nvPr>
            <p:ph idx="4294967295" type="body"/>
          </p:nvPr>
        </p:nvSpPr>
        <p:spPr>
          <a:xfrm>
            <a:off x="3655025" y="2673975"/>
            <a:ext cx="5437800" cy="2557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sz="27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elif </a:t>
            </a:r>
            <a:r>
              <a:rPr i="1" lang="pt-BR" sz="27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b="1"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outra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else:</a:t>
            </a:r>
            <a:endParaRPr b="1"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fazer outra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065ffc3f5_0_91"/>
          <p:cNvSpPr txBox="1"/>
          <p:nvPr>
            <p:ph type="ctrTitle"/>
          </p:nvPr>
        </p:nvSpPr>
        <p:spPr>
          <a:xfrm>
            <a:off x="0" y="32628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24" name="Google Shape;224;g6065ffc3f5_0_91"/>
          <p:cNvSpPr/>
          <p:nvPr/>
        </p:nvSpPr>
        <p:spPr>
          <a:xfrm>
            <a:off x="2421975" y="1334150"/>
            <a:ext cx="7758600" cy="5389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idade 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"Porque o pinheiro nao se perde na floresta?"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"Porque ele tem uma pinha!"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"Sabe como eh a piada do pintinho caipira?"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"Pir"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"Por que o lapis esta triste?"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"Porque ele foi desapontado"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"Qual a formula da agua benta?"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"H Deus O"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"Huh?"</a:t>
            </a:r>
            <a:r>
              <a:rPr lang="pt-BR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0e25132b6_11_63"/>
          <p:cNvSpPr txBox="1"/>
          <p:nvPr/>
        </p:nvSpPr>
        <p:spPr>
          <a:xfrm>
            <a:off x="3352799" y="2130377"/>
            <a:ext cx="642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Code like a girl!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231" name="Google Shape;231;g60e25132b6_11_63"/>
          <p:cNvPicPr preferRelativeResize="0"/>
          <p:nvPr/>
        </p:nvPicPr>
        <p:blipFill rotWithShape="1">
          <a:blip r:embed="rId3">
            <a:alphaModFix/>
          </a:blip>
          <a:srcRect b="0" l="0" r="0" t="20229"/>
          <a:stretch/>
        </p:blipFill>
        <p:spPr>
          <a:xfrm>
            <a:off x="769301" y="3158636"/>
            <a:ext cx="10653398" cy="36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60e25132b6_11_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969" y="999639"/>
            <a:ext cx="2574063" cy="102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e25132b6_11_7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39" name="Google Shape;239;g60e25132b6_11_70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Faça um Programa que leia um número e exiba o dia correspondente da semana. (1-Domingo, 2- Segunda, etc.), se digitar outro valor deve aparecer valor inválido.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" name="Google Shape;240;g60e25132b6_1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675" y="5074688"/>
            <a:ext cx="2164325" cy="2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f45a0bb94_0_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g5f45a0bb94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325" y="-31825"/>
            <a:ext cx="8098515" cy="700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5f45a0bb94_0_2"/>
          <p:cNvSpPr/>
          <p:nvPr/>
        </p:nvSpPr>
        <p:spPr>
          <a:xfrm>
            <a:off x="-37125" y="-66925"/>
            <a:ext cx="2168400" cy="7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f45a0bb94_0_2"/>
          <p:cNvSpPr/>
          <p:nvPr/>
        </p:nvSpPr>
        <p:spPr>
          <a:xfrm>
            <a:off x="10060625" y="-73200"/>
            <a:ext cx="2168400" cy="7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053b2f6b6_1_1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47" name="Google Shape;247;g6053b2f6b6_1_19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Escreva um programa que faça 5 perguntas para uma pessoa sobre um crime. As perguntas são: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Telefonou para a vítima?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”',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Esteve no local do crime?”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Mora perto da vítima?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”,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Devia para a vítima?”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 trabalhou com a vítima?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 O programa deve no final emitir uma classificação sobre a participação da pessoa no crime. Se a pessoa responder positivamente a 2 questões ela deve ser classificada como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Suspeita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”, entre 3 e 4 como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Cúmplice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e 5 como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Assassino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 Caso contrário, ele será classificado como “</a:t>
            </a:r>
            <a:r>
              <a:rPr b="1"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Inocente</a:t>
            </a:r>
            <a:r>
              <a:rPr lang="pt-BR" sz="26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”.</a:t>
            </a:r>
            <a:endParaRPr sz="26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" name="Google Shape;248;g6053b2f6b6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200" y="5287625"/>
            <a:ext cx="1579800" cy="1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f45a0bb94_0_6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55" name="Google Shape;255;g5f45a0bb94_0_62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 pode combinar condições usando as palavras chave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(e) e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(ou), resultando em códigos menores e mais simples.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g5f45a0bb94_0_62"/>
          <p:cNvSpPr/>
          <p:nvPr/>
        </p:nvSpPr>
        <p:spPr>
          <a:xfrm>
            <a:off x="785150" y="3429000"/>
            <a:ext cx="10488600" cy="2641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idade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'Ola'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'Tchau'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065ffc3f5_0_75"/>
          <p:cNvSpPr txBox="1"/>
          <p:nvPr/>
        </p:nvSpPr>
        <p:spPr>
          <a:xfrm>
            <a:off x="3352799" y="2130377"/>
            <a:ext cx="642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Code like a girl!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263" name="Google Shape;263;g6065ffc3f5_0_75"/>
          <p:cNvPicPr preferRelativeResize="0"/>
          <p:nvPr/>
        </p:nvPicPr>
        <p:blipFill rotWithShape="1">
          <a:blip r:embed="rId3">
            <a:alphaModFix/>
          </a:blip>
          <a:srcRect b="0" l="0" r="0" t="20229"/>
          <a:stretch/>
        </p:blipFill>
        <p:spPr>
          <a:xfrm>
            <a:off x="769301" y="3158636"/>
            <a:ext cx="10653398" cy="36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6065ffc3f5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969" y="999639"/>
            <a:ext cx="2574063" cy="102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053b2f6b6_1_3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71" name="Google Shape;271;g6053b2f6b6_1_32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Escreva um programa que peça um número correspondente a um determinado ano e em seguida informe se este ano é ou não bissexto. 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chama-se ano bissexto o ano ao qual é acrescentado um dia extra, ficando com 366 dias, um dia a mais do que os anos normais de 365 dias, ocorrendo a cada quatro anos, exceto anos múltiplos de 100 que não são múltiplos de 400.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2" name="Google Shape;272;g6053b2f6b6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225" y="5569225"/>
            <a:ext cx="1288775" cy="12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45a0bb94_0_6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</a:t>
            </a: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OMANDOS DE REPETIÇÃO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79" name="Google Shape;279;g5f45a0bb94_0_67"/>
          <p:cNvSpPr txBox="1"/>
          <p:nvPr/>
        </p:nvSpPr>
        <p:spPr>
          <a:xfrm>
            <a:off x="933150" y="1659450"/>
            <a:ext cx="10325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Imagine que você deseja escrever na tela 5 vezes a frase ‘hello’, você provavelmente faria algo do tipo: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g5f45a0bb94_0_67"/>
          <p:cNvSpPr/>
          <p:nvPr/>
        </p:nvSpPr>
        <p:spPr>
          <a:xfrm>
            <a:off x="4241100" y="3007575"/>
            <a:ext cx="3709800" cy="300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'hello'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065ffc3f5_0_103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REPETIÇÃO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87" name="Google Shape;287;g6065ffc3f5_0_103"/>
          <p:cNvSpPr txBox="1"/>
          <p:nvPr/>
        </p:nvSpPr>
        <p:spPr>
          <a:xfrm>
            <a:off x="544625" y="1690900"/>
            <a:ext cx="11165700" cy="5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que não seja necessário fazer a mesma coisa repetidamente, usamos uma ferramenta chamada laço. 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primeiro tipo de laço que aprenderemos a utilizar é 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uso do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dá-se pela seguinte sintaxe: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 com a indentação!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g6065ffc3f5_0_103"/>
          <p:cNvSpPr txBox="1"/>
          <p:nvPr>
            <p:ph idx="4294967295" type="body"/>
          </p:nvPr>
        </p:nvSpPr>
        <p:spPr>
          <a:xfrm>
            <a:off x="2967425" y="4069700"/>
            <a:ext cx="6320100" cy="1114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sz="27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variavel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range(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&lt;intervalo&gt;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0e25132b6_14_18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REPETIÇÃO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95" name="Google Shape;295;g60e25132b6_14_180"/>
          <p:cNvSpPr txBox="1"/>
          <p:nvPr/>
        </p:nvSpPr>
        <p:spPr>
          <a:xfrm>
            <a:off x="544625" y="1690900"/>
            <a:ext cx="11165700" cy="5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grande poder dos comandos de repetição como 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repetir instruções por quantas vezes for necessário.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g60e25132b6_14_180"/>
          <p:cNvSpPr/>
          <p:nvPr/>
        </p:nvSpPr>
        <p:spPr>
          <a:xfrm>
            <a:off x="3783150" y="2064375"/>
            <a:ext cx="4625700" cy="180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x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range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'Ola'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0e25132b6_11_76"/>
          <p:cNvSpPr txBox="1"/>
          <p:nvPr/>
        </p:nvSpPr>
        <p:spPr>
          <a:xfrm>
            <a:off x="3352799" y="2130377"/>
            <a:ext cx="642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Code like a girl!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03" name="Google Shape;303;g60e25132b6_11_76"/>
          <p:cNvPicPr preferRelativeResize="0"/>
          <p:nvPr/>
        </p:nvPicPr>
        <p:blipFill rotWithShape="1">
          <a:blip r:embed="rId3">
            <a:alphaModFix/>
          </a:blip>
          <a:srcRect b="0" l="0" r="0" t="20229"/>
          <a:stretch/>
        </p:blipFill>
        <p:spPr>
          <a:xfrm>
            <a:off x="769301" y="3158636"/>
            <a:ext cx="10653398" cy="36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60e25132b6_11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969" y="999639"/>
            <a:ext cx="2574063" cy="102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0e25132b6_11_83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11" name="Google Shape;311;g60e25132b6_11_83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Faça um programa que imprima na tela os números de 1 a 20, um abaixo do outro.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lembre-se da sintaxe do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g60e25132b6_11_83"/>
          <p:cNvSpPr txBox="1"/>
          <p:nvPr>
            <p:ph idx="4294967295" type="body"/>
          </p:nvPr>
        </p:nvSpPr>
        <p:spPr>
          <a:xfrm>
            <a:off x="2986000" y="3567500"/>
            <a:ext cx="6320100" cy="1114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sz="27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variavel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range(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&lt;intervalo&gt;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" name="Google Shape;313;g60e25132b6_11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225" y="5569225"/>
            <a:ext cx="1288775" cy="12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065ffc3f5_0_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20" name="Google Shape;320;g6065ffc3f5_0_0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Faça um programa que imprima na tela os números múltiplos de 5 presentes entre 1 a 20, um abaixo do outro.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1" name="Google Shape;321;g6065ffc3f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675" y="5074688"/>
            <a:ext cx="2164325" cy="2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0e25132b6_2_8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CONECTIVOS</a:t>
            </a: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 LÓGICOS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11" name="Google Shape;111;g60e25132b6_2_87"/>
          <p:cNvSpPr txBox="1"/>
          <p:nvPr/>
        </p:nvSpPr>
        <p:spPr>
          <a:xfrm>
            <a:off x="552450" y="17719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conectivos lógicos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devem ser entendidos como ferramenta de notação utilizada para unir duas ou mais expressões, e como resultado da união, forma-se uma nova expressão.</a:t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Google Shape;112;g60e25132b6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363" y="4728550"/>
            <a:ext cx="2839276" cy="21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0e25132b6_5_79"/>
          <p:cNvSpPr txBox="1"/>
          <p:nvPr>
            <p:ph idx="4294967295"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REPETIÇÃO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28" name="Google Shape;328;g60e25132b6_5_79"/>
          <p:cNvSpPr txBox="1"/>
          <p:nvPr/>
        </p:nvSpPr>
        <p:spPr>
          <a:xfrm>
            <a:off x="607375" y="1801750"/>
            <a:ext cx="107127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é obrigatório o uso da função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range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em um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você pode usar algo que você já criou, como em: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60e25132b6_5_79"/>
          <p:cNvSpPr/>
          <p:nvPr/>
        </p:nvSpPr>
        <p:spPr>
          <a:xfrm>
            <a:off x="2616900" y="3293075"/>
            <a:ext cx="6958200" cy="2073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lista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'batata'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'carne'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'macarrao'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lista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f45a0bb94_0_7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REPETIÇÃO</a:t>
            </a:r>
            <a:endParaRPr/>
          </a:p>
        </p:txBody>
      </p:sp>
      <p:sp>
        <p:nvSpPr>
          <p:cNvPr id="336" name="Google Shape;336;g5f45a0bb94_0_72"/>
          <p:cNvSpPr txBox="1"/>
          <p:nvPr/>
        </p:nvSpPr>
        <p:spPr>
          <a:xfrm>
            <a:off x="545400" y="1596325"/>
            <a:ext cx="111114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laço de repetição também pode ser formado por outro comando: 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Basicamente esse comando executa os seguintes passos: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AutoNum type="arabicPeriod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Checar a condição;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AutoNum type="arabicPeriod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verdadeira, executar o código no bloco; 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AutoNum type="arabicPeriod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Repetir até que a condição seja falsa.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uso do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dá-se pela seguinte sintaxe: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g5f45a0bb94_0_72"/>
          <p:cNvSpPr txBox="1"/>
          <p:nvPr>
            <p:ph idx="4294967295" type="body"/>
          </p:nvPr>
        </p:nvSpPr>
        <p:spPr>
          <a:xfrm>
            <a:off x="2941050" y="5635275"/>
            <a:ext cx="6320100" cy="1114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sz="27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0e25132b6_5_94"/>
          <p:cNvSpPr txBox="1"/>
          <p:nvPr>
            <p:ph idx="4294967295"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REPETIÇÃO</a:t>
            </a:r>
            <a:endParaRPr/>
          </a:p>
        </p:txBody>
      </p:sp>
      <p:sp>
        <p:nvSpPr>
          <p:cNvPr id="344" name="Google Shape;344;g60e25132b6_5_94"/>
          <p:cNvSpPr txBox="1"/>
          <p:nvPr/>
        </p:nvSpPr>
        <p:spPr>
          <a:xfrm>
            <a:off x="586450" y="1652000"/>
            <a:ext cx="112155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Importante: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lembrar de mudar a variável da condição para que o laço de repetição não seja executado infinitamente.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g60e25132b6_5_94"/>
          <p:cNvSpPr/>
          <p:nvPr/>
        </p:nvSpPr>
        <p:spPr>
          <a:xfrm>
            <a:off x="2616900" y="2062650"/>
            <a:ext cx="6958200" cy="2732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input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'Digite seu nome: 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nome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'Maria'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'Voce nao eh a Maria!'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nome 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20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input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20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'Digite seu nome: '</a:t>
            </a:r>
            <a:r>
              <a:rPr lang="pt-BR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065ffc3f5_0_119"/>
          <p:cNvSpPr txBox="1"/>
          <p:nvPr>
            <p:ph idx="4294967295"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REPETIÇÃO</a:t>
            </a:r>
            <a:endParaRPr/>
          </a:p>
        </p:txBody>
      </p:sp>
      <p:sp>
        <p:nvSpPr>
          <p:cNvPr id="352" name="Google Shape;352;g6065ffc3f5_0_119"/>
          <p:cNvSpPr txBox="1"/>
          <p:nvPr/>
        </p:nvSpPr>
        <p:spPr>
          <a:xfrm>
            <a:off x="586450" y="1804400"/>
            <a:ext cx="112155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é a diferença entre o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o 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 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Geralmente um laço com for é executado uma quantidade específica de vezes, enquanto um laço de while é utilizado quando não se sabe a quantidade de repetições necessárias.</a:t>
            </a:r>
            <a:endParaRPr b="1"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g6065ffc3f5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088" y="5357421"/>
            <a:ext cx="4320225" cy="15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0e25132b6_11_123"/>
          <p:cNvSpPr txBox="1"/>
          <p:nvPr/>
        </p:nvSpPr>
        <p:spPr>
          <a:xfrm>
            <a:off x="3352799" y="2130377"/>
            <a:ext cx="642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Code like a girl!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360" name="Google Shape;360;g60e25132b6_11_123"/>
          <p:cNvPicPr preferRelativeResize="0"/>
          <p:nvPr/>
        </p:nvPicPr>
        <p:blipFill rotWithShape="1">
          <a:blip r:embed="rId3">
            <a:alphaModFix/>
          </a:blip>
          <a:srcRect b="0" l="0" r="0" t="20229"/>
          <a:stretch/>
        </p:blipFill>
        <p:spPr>
          <a:xfrm>
            <a:off x="769301" y="3158636"/>
            <a:ext cx="10653398" cy="36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60e25132b6_11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8969" y="999639"/>
            <a:ext cx="2574063" cy="102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0e25132b6_11_13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68" name="Google Shape;368;g60e25132b6_11_130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Numa eleição existem três candidatos. Faça um programa que requisite o número total de eleitores. Então, peça para cada eleitor votar e ao final mostre o número de votos de cada candidato.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lembre-se da sintaxe do laço de repetição</a:t>
            </a: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while</a:t>
            </a: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em Python: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" name="Google Shape;369;g60e25132b6_11_130"/>
          <p:cNvSpPr txBox="1"/>
          <p:nvPr>
            <p:ph idx="4294967295" type="body"/>
          </p:nvPr>
        </p:nvSpPr>
        <p:spPr>
          <a:xfrm>
            <a:off x="3187350" y="4952025"/>
            <a:ext cx="6320100" cy="11145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sz="2700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 sz="27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g60e25132b6_11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3225" y="5569225"/>
            <a:ext cx="1288775" cy="12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0e25132b6_11_136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77" name="Google Shape;377;g60e25132b6_11_136"/>
          <p:cNvSpPr txBox="1"/>
          <p:nvPr/>
        </p:nvSpPr>
        <p:spPr>
          <a:xfrm>
            <a:off x="563300" y="1690425"/>
            <a:ext cx="109323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Departamento Estadual de Meteorologia lhe contratou para desenvolver um programa que leia as um conjunto indeterminado de temperaturas, e informe ao final a menor e a maior temperaturas informadas, bem como a média das temperaturas.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g60e25132b6_1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2200" y="5287625"/>
            <a:ext cx="1579800" cy="15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17"/>
          <p:cNvGrpSpPr/>
          <p:nvPr/>
        </p:nvGrpSpPr>
        <p:grpSpPr>
          <a:xfrm>
            <a:off x="2629088" y="54576"/>
            <a:ext cx="6933825" cy="6748849"/>
            <a:chOff x="2393499" y="142407"/>
            <a:chExt cx="6933825" cy="6748849"/>
          </a:xfrm>
        </p:grpSpPr>
        <p:sp>
          <p:nvSpPr>
            <p:cNvPr id="384" name="Google Shape;384;p17"/>
            <p:cNvSpPr/>
            <p:nvPr/>
          </p:nvSpPr>
          <p:spPr>
            <a:xfrm>
              <a:off x="2608289" y="524657"/>
              <a:ext cx="6340800" cy="5891100"/>
            </a:xfrm>
            <a:prstGeom prst="ellipse">
              <a:avLst/>
            </a:prstGeom>
            <a:noFill/>
            <a:ln cap="flat" cmpd="sng" w="762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2393499" y="1610750"/>
              <a:ext cx="1440000" cy="1440000"/>
            </a:xfrm>
            <a:prstGeom prst="ellipse">
              <a:avLst/>
            </a:prstGeom>
            <a:solidFill>
              <a:srgbClr val="7030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5058709" y="142407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058709" y="5451256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7887324" y="4272197"/>
              <a:ext cx="1440000" cy="1440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science icon" id="389" name="Google Shape;38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1752" y="365450"/>
              <a:ext cx="993913" cy="993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0" name="Google Shape;390;p17"/>
            <p:cNvGrpSpPr/>
            <p:nvPr/>
          </p:nvGrpSpPr>
          <p:grpSpPr>
            <a:xfrm>
              <a:off x="2442262" y="4210778"/>
              <a:ext cx="1440000" cy="1440000"/>
              <a:chOff x="7887324" y="1610750"/>
              <a:chExt cx="1440000" cy="1440000"/>
            </a:xfrm>
          </p:grpSpPr>
          <p:sp>
            <p:nvSpPr>
              <p:cNvPr id="391" name="Google Shape;391;p17"/>
              <p:cNvSpPr/>
              <p:nvPr/>
            </p:nvSpPr>
            <p:spPr>
              <a:xfrm>
                <a:off x="7887324" y="1610750"/>
                <a:ext cx="1440000" cy="1440000"/>
              </a:xfrm>
              <a:prstGeom prst="ellipse">
                <a:avLst/>
              </a:prstGeom>
              <a:solidFill>
                <a:srgbClr val="B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Resultado de imagem para technology icon" id="392" name="Google Shape;392;p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014913" y="1738339"/>
                <a:ext cx="1184822" cy="1184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Resultado de imagem para engineering icon" id="393" name="Google Shape;39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92254" y="1887302"/>
              <a:ext cx="886895" cy="8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m relacionada" id="394" name="Google Shape;394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85628" y="5788838"/>
              <a:ext cx="786160" cy="78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ultado de imagem para design icon" id="395" name="Google Shape;395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492" y="4510520"/>
              <a:ext cx="1015663" cy="10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17"/>
            <p:cNvSpPr/>
            <p:nvPr/>
          </p:nvSpPr>
          <p:spPr>
            <a:xfrm>
              <a:off x="7860665" y="1449581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manufacturing icon" id="397" name="Google Shape;397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00505" y="1582407"/>
              <a:ext cx="1073050" cy="107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8" name="Google Shape;39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901" y="2469887"/>
            <a:ext cx="3964200" cy="169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7"/>
          <p:cNvSpPr txBox="1"/>
          <p:nvPr/>
        </p:nvSpPr>
        <p:spPr>
          <a:xfrm>
            <a:off x="4194600" y="4422700"/>
            <a:ext cx="37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Muito obrigada!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065ffc3f5_0_16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CONECTIVOS LÓGICOS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19" name="Google Shape;119;g6065ffc3f5_0_162"/>
          <p:cNvSpPr txBox="1"/>
          <p:nvPr/>
        </p:nvSpPr>
        <p:spPr>
          <a:xfrm>
            <a:off x="552450" y="16195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Eles são comumente utilizados para definir se certa função ou operação será realizada ou não, dependendo do valor lógico retornado pela expressão.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0" name="Google Shape;120;g6065ffc3f5_0_162"/>
          <p:cNvSpPr/>
          <p:nvPr/>
        </p:nvSpPr>
        <p:spPr>
          <a:xfrm>
            <a:off x="3178450" y="3608250"/>
            <a:ext cx="5424600" cy="1417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</a:t>
            </a:r>
            <a:r>
              <a:rPr lang="pt-BR" sz="24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conectivo de conjunção</a:t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</a:t>
            </a:r>
            <a:r>
              <a:rPr lang="pt-BR" sz="24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conectivo de disjunção</a:t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</a:t>
            </a:r>
            <a:r>
              <a:rPr lang="pt-BR" sz="24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operador de negação</a:t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0e25132b6_2_9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CONECTIVOS LÓGICOS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27" name="Google Shape;127;g60e25132b6_2_99"/>
          <p:cNvSpPr txBox="1"/>
          <p:nvPr/>
        </p:nvSpPr>
        <p:spPr>
          <a:xfrm>
            <a:off x="552450" y="16195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resultado dessa nova expressão depende do resultado de cada sub-expressão que a compõe e do operador utilizado.</a:t>
            </a:r>
            <a:endParaRPr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1" lang="pt-BR" sz="2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 verdade:</a:t>
            </a:r>
            <a:endParaRPr b="1" sz="2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128" name="Google Shape;128;g60e25132b6_2_99"/>
          <p:cNvGraphicFramePr/>
          <p:nvPr/>
        </p:nvGraphicFramePr>
        <p:xfrm>
          <a:off x="952500" y="381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{573D5BEF-2F8C-4A0B-95C2-E2470172FB21}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a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b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FFD966"/>
                          </a:solidFill>
                        </a:rPr>
                        <a:t>NOT </a:t>
                      </a: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a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a </a:t>
                      </a:r>
                      <a:r>
                        <a:rPr b="1" lang="pt-BR" sz="1800">
                          <a:solidFill>
                            <a:srgbClr val="FFD966"/>
                          </a:solidFill>
                        </a:rPr>
                        <a:t>AND </a:t>
                      </a: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b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a </a:t>
                      </a:r>
                      <a:r>
                        <a:rPr b="1" lang="pt-BR" sz="1800">
                          <a:solidFill>
                            <a:srgbClr val="FFD966"/>
                          </a:solidFill>
                        </a:rPr>
                        <a:t>OR </a:t>
                      </a: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b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V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rgbClr val="0000FF"/>
                          </a:solidFill>
                        </a:rPr>
                        <a:t>F</a:t>
                      </a:r>
                      <a:endParaRPr b="1" sz="18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55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065ffc3f5_0_16"/>
          <p:cNvSpPr txBox="1"/>
          <p:nvPr>
            <p:ph type="ctrTitle"/>
          </p:nvPr>
        </p:nvSpPr>
        <p:spPr>
          <a:xfrm>
            <a:off x="0" y="271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CONECTIVOS LÓGICOS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35" name="Google Shape;135;g6065ffc3f5_0_16"/>
          <p:cNvSpPr txBox="1"/>
          <p:nvPr/>
        </p:nvSpPr>
        <p:spPr>
          <a:xfrm>
            <a:off x="552450" y="16195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" name="Google Shape;136;g6065ffc3f5_0_16"/>
          <p:cNvSpPr/>
          <p:nvPr/>
        </p:nvSpPr>
        <p:spPr>
          <a:xfrm>
            <a:off x="3040575" y="1225000"/>
            <a:ext cx="6301200" cy="548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x 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y 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nome = </a:t>
            </a:r>
            <a:r>
              <a:rPr lang="pt-BR" sz="15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'STEM'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(x &gt;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(x &lt;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(x !=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(y &gt;=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(x + y &lt;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(nome == </a:t>
            </a:r>
            <a:r>
              <a:rPr lang="pt-BR" sz="15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'livro'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(y%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(x &gt;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(x &lt;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(x ==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(y &gt;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(x + y &lt;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(nome == </a:t>
            </a:r>
            <a:r>
              <a:rPr lang="pt-BR" sz="15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'livro'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(y%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pt-BR" sz="15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065ffc3f5_0_28"/>
          <p:cNvSpPr txBox="1"/>
          <p:nvPr>
            <p:ph type="ctrTitle"/>
          </p:nvPr>
        </p:nvSpPr>
        <p:spPr>
          <a:xfrm>
            <a:off x="0" y="271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CONECTIVOS LÓGICOS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43" name="Google Shape;143;g6065ffc3f5_0_28"/>
          <p:cNvSpPr txBox="1"/>
          <p:nvPr/>
        </p:nvSpPr>
        <p:spPr>
          <a:xfrm>
            <a:off x="552450" y="16195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g6065ffc3f5_0_28"/>
          <p:cNvSpPr/>
          <p:nvPr/>
        </p:nvSpPr>
        <p:spPr>
          <a:xfrm>
            <a:off x="1545150" y="1301200"/>
            <a:ext cx="9101700" cy="534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'STEM'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'livro'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'livro'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y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'STEM'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nome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00BFA4"/>
                </a:solidFill>
                <a:latin typeface="Roboto Mono"/>
                <a:ea typeface="Roboto Mono"/>
                <a:cs typeface="Roboto Mono"/>
                <a:sym typeface="Roboto Mono"/>
              </a:rPr>
              <a:t>'livro'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%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pt-BR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15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pt-BR" sz="15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5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5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065ffc3f5_0_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 </a:t>
            </a:r>
            <a:endParaRPr sz="42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1" name="Google Shape;151;g6065ffc3f5_0_41"/>
          <p:cNvSpPr txBox="1"/>
          <p:nvPr>
            <p:ph idx="1" type="body"/>
          </p:nvPr>
        </p:nvSpPr>
        <p:spPr>
          <a:xfrm>
            <a:off x="838200" y="1597025"/>
            <a:ext cx="10430100" cy="415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•"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programação, muitas vezes fazemos perguntas sim ou não e decidimos fazer algo com base na resposta. 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•"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Esses tipos de perguntas são chamadas de condições e combinamos essas condições e as respostas em declarações do tipo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" name="Google Shape;152;g6065ffc3f5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709" y="5789700"/>
            <a:ext cx="3577079" cy="11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0e25132b6_18_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COMANDOS DE SELEÇÃO </a:t>
            </a:r>
            <a:endParaRPr sz="42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9" name="Google Shape;159;g60e25132b6_18_6"/>
          <p:cNvSpPr txBox="1"/>
          <p:nvPr>
            <p:ph idx="1" type="body"/>
          </p:nvPr>
        </p:nvSpPr>
        <p:spPr>
          <a:xfrm>
            <a:off x="838200" y="1597025"/>
            <a:ext cx="10515600" cy="241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•"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palavra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um comando que nos permite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realizar um trecho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código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dada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condição 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satisfeita. O uso do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dá-se pela seguinte sintaxe: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•"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 que a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linhas que seguem a condição apresentada dentro do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devem estar em um bloco em que suas linhas devem ser igualmente espaçadas. 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g60e25132b6_18_6"/>
          <p:cNvSpPr txBox="1"/>
          <p:nvPr>
            <p:ph idx="1" type="body"/>
          </p:nvPr>
        </p:nvSpPr>
        <p:spPr>
          <a:xfrm>
            <a:off x="2998200" y="3365325"/>
            <a:ext cx="6195600" cy="9702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pt-BR" u="sng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condicao</a:t>
            </a: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fazer alguma coisa</a:t>
            </a:r>
            <a:endParaRPr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2018-05-25T11:33:35Z</dcterms:created>
  <dc:creator>Glícia</dc:creator>
</cp:coreProperties>
</file>